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266" autoAdjust="0"/>
  </p:normalViewPr>
  <p:slideViewPr>
    <p:cSldViewPr snapToGrid="0" snapToObjects="1">
      <p:cViewPr>
        <p:scale>
          <a:sx n="100" d="100"/>
          <a:sy n="100" d="100"/>
        </p:scale>
        <p:origin x="-131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ta-I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a-I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a-I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ta-IN" smtClean="0"/>
              <a:t>Click to edit Master text styles</a:t>
            </a:r>
          </a:p>
          <a:p>
            <a:pPr lvl="1"/>
            <a:r>
              <a:rPr lang="ta-IN" smtClean="0"/>
              <a:t>Second level</a:t>
            </a:r>
          </a:p>
          <a:p>
            <a:pPr lvl="2"/>
            <a:r>
              <a:rPr lang="ta-IN" smtClean="0"/>
              <a:t>Third level</a:t>
            </a:r>
          </a:p>
          <a:p>
            <a:pPr lvl="3"/>
            <a:r>
              <a:rPr lang="ta-IN" smtClean="0"/>
              <a:t>Fourth level</a:t>
            </a:r>
          </a:p>
          <a:p>
            <a:pPr lvl="4"/>
            <a:r>
              <a:rPr lang="ta-I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ta-I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ta-IN" smtClean="0"/>
              <a:t>Click to edit Master text styles</a:t>
            </a:r>
          </a:p>
          <a:p>
            <a:pPr lvl="1"/>
            <a:r>
              <a:rPr lang="ta-IN" smtClean="0"/>
              <a:t>Second level</a:t>
            </a:r>
          </a:p>
          <a:p>
            <a:pPr lvl="2"/>
            <a:r>
              <a:rPr lang="ta-IN" smtClean="0"/>
              <a:t>Third level</a:t>
            </a:r>
          </a:p>
          <a:p>
            <a:pPr lvl="3"/>
            <a:r>
              <a:rPr lang="ta-IN" smtClean="0"/>
              <a:t>Fourth level</a:t>
            </a:r>
          </a:p>
          <a:p>
            <a:pPr lvl="4"/>
            <a:r>
              <a:rPr lang="ta-IN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a-IN" smtClean="0"/>
              <a:t>Click to edit Master text styles</a:t>
            </a:r>
          </a:p>
          <a:p>
            <a:pPr lvl="1"/>
            <a:r>
              <a:rPr lang="ta-IN" smtClean="0"/>
              <a:t>Second level</a:t>
            </a:r>
          </a:p>
          <a:p>
            <a:pPr lvl="2"/>
            <a:r>
              <a:rPr lang="ta-IN" smtClean="0"/>
              <a:t>Third level</a:t>
            </a:r>
          </a:p>
          <a:p>
            <a:pPr lvl="3"/>
            <a:r>
              <a:rPr lang="ta-IN" smtClean="0"/>
              <a:t>Fourth level</a:t>
            </a:r>
          </a:p>
          <a:p>
            <a:pPr lvl="4"/>
            <a:r>
              <a:rPr lang="ta-I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a-IN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ta-I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a-I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a-IN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ta-IN" smtClean="0"/>
              <a:t>Click to edit Master text styles</a:t>
            </a:r>
          </a:p>
          <a:p>
            <a:pPr lvl="1"/>
            <a:r>
              <a:rPr lang="ta-IN" smtClean="0"/>
              <a:t>Second level</a:t>
            </a:r>
          </a:p>
          <a:p>
            <a:pPr lvl="2"/>
            <a:r>
              <a:rPr lang="ta-IN" smtClean="0"/>
              <a:t>Third level</a:t>
            </a:r>
          </a:p>
          <a:p>
            <a:pPr lvl="3"/>
            <a:r>
              <a:rPr lang="ta-IN" smtClean="0"/>
              <a:t>Fourth level</a:t>
            </a:r>
          </a:p>
          <a:p>
            <a:pPr lvl="4"/>
            <a:r>
              <a:rPr lang="ta-IN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ta-IN" smtClean="0"/>
              <a:t>Click to edit Master text styles</a:t>
            </a:r>
          </a:p>
          <a:p>
            <a:pPr lvl="1"/>
            <a:r>
              <a:rPr lang="ta-IN" smtClean="0"/>
              <a:t>Second level</a:t>
            </a:r>
          </a:p>
          <a:p>
            <a:pPr lvl="2"/>
            <a:r>
              <a:rPr lang="ta-IN" smtClean="0"/>
              <a:t>Third level</a:t>
            </a:r>
          </a:p>
          <a:p>
            <a:pPr lvl="3"/>
            <a:r>
              <a:rPr lang="ta-IN" smtClean="0"/>
              <a:t>Fourth level</a:t>
            </a:r>
          </a:p>
          <a:p>
            <a:pPr lvl="4"/>
            <a:r>
              <a:rPr lang="ta-IN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a-I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a-I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a-IN" smtClean="0"/>
              <a:t>Click to edit Master text styles</a:t>
            </a:r>
          </a:p>
          <a:p>
            <a:pPr lvl="1"/>
            <a:r>
              <a:rPr lang="ta-IN" smtClean="0"/>
              <a:t>Second level</a:t>
            </a:r>
          </a:p>
          <a:p>
            <a:pPr lvl="2"/>
            <a:r>
              <a:rPr lang="ta-IN" smtClean="0"/>
              <a:t>Third level</a:t>
            </a:r>
          </a:p>
          <a:p>
            <a:pPr lvl="3"/>
            <a:r>
              <a:rPr lang="ta-IN" smtClean="0"/>
              <a:t>Fourth level</a:t>
            </a:r>
          </a:p>
          <a:p>
            <a:pPr lvl="4"/>
            <a:r>
              <a:rPr lang="ta-I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a-I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a-IN" smtClean="0"/>
              <a:t>Click to edit Master text styles</a:t>
            </a:r>
          </a:p>
          <a:p>
            <a:pPr lvl="1"/>
            <a:r>
              <a:rPr lang="ta-IN" smtClean="0"/>
              <a:t>Second level</a:t>
            </a:r>
          </a:p>
          <a:p>
            <a:pPr lvl="2"/>
            <a:r>
              <a:rPr lang="ta-IN" smtClean="0"/>
              <a:t>Third level</a:t>
            </a:r>
          </a:p>
          <a:p>
            <a:pPr lvl="3"/>
            <a:r>
              <a:rPr lang="ta-IN" smtClean="0"/>
              <a:t>Fourth level</a:t>
            </a:r>
          </a:p>
          <a:p>
            <a:pPr lvl="4"/>
            <a:r>
              <a:rPr lang="ta-I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a-I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a-IN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ta-I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a-IN" smtClean="0"/>
              <a:t>Click to edit Master text styles</a:t>
            </a:r>
          </a:p>
          <a:p>
            <a:pPr lvl="1"/>
            <a:r>
              <a:rPr lang="ta-IN" smtClean="0"/>
              <a:t>Second level</a:t>
            </a:r>
          </a:p>
          <a:p>
            <a:pPr lvl="2"/>
            <a:r>
              <a:rPr lang="ta-IN" smtClean="0"/>
              <a:t>Third level</a:t>
            </a:r>
          </a:p>
          <a:p>
            <a:pPr lvl="3"/>
            <a:r>
              <a:rPr lang="ta-IN" smtClean="0"/>
              <a:t>Fourth level</a:t>
            </a:r>
          </a:p>
          <a:p>
            <a:pPr lvl="4"/>
            <a:r>
              <a:rPr lang="ta-IN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ta-IN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a-I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a-IN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a-IN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08.04.19.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a-IN" smtClean="0"/>
              <a:t>Click to edit Master text styles</a:t>
            </a:r>
          </a:p>
          <a:p>
            <a:pPr lvl="1"/>
            <a:r>
              <a:rPr lang="ta-IN" smtClean="0"/>
              <a:t>Second level</a:t>
            </a:r>
          </a:p>
          <a:p>
            <a:pPr lvl="2"/>
            <a:r>
              <a:rPr lang="ta-IN" smtClean="0"/>
              <a:t>Third level</a:t>
            </a:r>
          </a:p>
          <a:p>
            <a:pPr lvl="3"/>
            <a:r>
              <a:rPr lang="ta-IN" smtClean="0"/>
              <a:t>Fourth level</a:t>
            </a:r>
          </a:p>
          <a:p>
            <a:pPr lvl="4"/>
            <a:r>
              <a:rPr lang="ta-IN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file:///\\localhost\Users\nenadbulic\Documents\Macintosh%20HD:Users:nenadbulic:Documents:Opening%20an%20italian%20restaurant.docx!OLE_LINK1" TargetMode="External"/><Relationship Id="rId4" Type="http://schemas.openxmlformats.org/officeDocument/2006/relationships/image" Target="../media/image2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a-IN" dirty="0"/>
              <a:t>Opening an Italian restaurant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ta-IN" dirty="0" smtClean="0"/>
              <a:t>Coursera Capstone </a:t>
            </a:r>
            <a:r>
              <a:rPr lang="ta-IN" dirty="0"/>
              <a:t>P</a:t>
            </a:r>
            <a:r>
              <a:rPr lang="ta-IN" dirty="0" smtClean="0"/>
              <a:t>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321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755900"/>
            <a:ext cx="7408333" cy="3746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 smtClean="0"/>
              <a:t>Foursquare API</a:t>
            </a:r>
            <a:r>
              <a:rPr lang="ta-IN" sz="2200" dirty="0" smtClean="0"/>
              <a:t> realize </a:t>
            </a:r>
            <a:r>
              <a:rPr lang="en-US" sz="2200" dirty="0" smtClean="0"/>
              <a:t>to determine</a:t>
            </a:r>
            <a:r>
              <a:rPr lang="ta-IN" sz="2200" dirty="0" smtClean="0"/>
              <a:t> main objectives</a:t>
            </a:r>
            <a:r>
              <a:rPr lang="ta-IN" sz="2200" dirty="0"/>
              <a:t>:</a:t>
            </a:r>
            <a:endParaRPr lang="en-US" sz="2200" dirty="0"/>
          </a:p>
          <a:p>
            <a:pPr lvl="1">
              <a:buFont typeface="Arial"/>
              <a:buChar char="•"/>
            </a:pPr>
            <a:r>
              <a:rPr lang="en-US" sz="1800" dirty="0"/>
              <a:t>the type of the </a:t>
            </a:r>
            <a:r>
              <a:rPr lang="en-US" sz="1800" dirty="0" smtClean="0"/>
              <a:t>restaurant</a:t>
            </a:r>
            <a:endParaRPr lang="en-US" sz="1800" dirty="0"/>
          </a:p>
          <a:p>
            <a:pPr lvl="1">
              <a:buFont typeface="Arial"/>
              <a:buChar char="•"/>
            </a:pPr>
            <a:r>
              <a:rPr lang="en-US" sz="1800" dirty="0"/>
              <a:t>classification of city district</a:t>
            </a:r>
            <a:r>
              <a:rPr lang="en-US" sz="1800" dirty="0"/>
              <a:t> </a:t>
            </a:r>
            <a:endParaRPr lang="ta-IN" sz="1800" dirty="0" smtClean="0"/>
          </a:p>
          <a:p>
            <a:pPr lvl="1">
              <a:buFont typeface="Arial"/>
              <a:buChar char="•"/>
            </a:pPr>
            <a:endParaRPr lang="ta-IN" sz="1800" dirty="0"/>
          </a:p>
          <a:p>
            <a:pPr marL="301943" lvl="1" indent="0">
              <a:buNone/>
            </a:pPr>
            <a:r>
              <a:rPr lang="ta-IN" sz="1800" dirty="0" smtClean="0"/>
              <a:t>	</a:t>
            </a:r>
            <a:r>
              <a:rPr lang="en-US" dirty="0"/>
              <a:t>With the correlation between two centroids (sights and Italian restaurants)  which are located in the same district, </a:t>
            </a:r>
            <a:r>
              <a:rPr lang="ta-IN" dirty="0" smtClean="0"/>
              <a:t>indicates </a:t>
            </a:r>
            <a:r>
              <a:rPr lang="en-US" dirty="0" smtClean="0"/>
              <a:t>that </a:t>
            </a:r>
            <a:r>
              <a:rPr lang="en-US" dirty="0"/>
              <a:t>district “Center” is the best district to open new Italian restaurant.</a:t>
            </a:r>
          </a:p>
          <a:p>
            <a:pPr marL="301943" lvl="1" indent="0">
              <a:buNone/>
            </a:pPr>
            <a:endParaRPr lang="ta-IN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a-IN" dirty="0" smtClean="0"/>
              <a:t>Conclusion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826500" y="42037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626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</a:t>
            </a:r>
            <a:r>
              <a:rPr lang="ta-IN" dirty="0"/>
              <a:t>ind out the best location in Ljubljana to open a new restaurant</a:t>
            </a:r>
          </a:p>
          <a:p>
            <a:pPr marL="0" indent="0">
              <a:buNone/>
            </a:pPr>
            <a:endParaRPr lang="ta-IN" dirty="0" smtClean="0"/>
          </a:p>
          <a:p>
            <a:pPr marL="0" indent="0">
              <a:buNone/>
            </a:pPr>
            <a:r>
              <a:rPr lang="ta-IN" dirty="0"/>
              <a:t>Main </a:t>
            </a:r>
            <a:r>
              <a:rPr lang="ta-IN" dirty="0" smtClean="0"/>
              <a:t>objectives:</a:t>
            </a:r>
            <a:endParaRPr lang="ta-IN" dirty="0"/>
          </a:p>
          <a:p>
            <a:pPr lvl="1">
              <a:buFont typeface="Arial"/>
              <a:buChar char="•"/>
            </a:pPr>
            <a:r>
              <a:rPr lang="ta-IN" sz="2000" dirty="0">
                <a:latin typeface="Arial"/>
                <a:cs typeface="Arial"/>
              </a:rPr>
              <a:t>t</a:t>
            </a:r>
            <a:r>
              <a:rPr lang="ta-IN" sz="2000" dirty="0" smtClean="0">
                <a:latin typeface="Arial"/>
                <a:cs typeface="Arial"/>
              </a:rPr>
              <a:t>ype </a:t>
            </a:r>
            <a:r>
              <a:rPr lang="ta-IN" sz="2000" dirty="0">
                <a:latin typeface="Arial"/>
                <a:cs typeface="Arial"/>
              </a:rPr>
              <a:t>of restaurant</a:t>
            </a:r>
          </a:p>
          <a:p>
            <a:pPr lvl="1">
              <a:buFont typeface="Arial"/>
              <a:buChar char="•"/>
            </a:pPr>
            <a:r>
              <a:rPr lang="ta-IN" sz="2000" dirty="0">
                <a:latin typeface="Arial"/>
                <a:cs typeface="Arial"/>
              </a:rPr>
              <a:t>d</a:t>
            </a:r>
            <a:r>
              <a:rPr lang="ta-IN" sz="2000" dirty="0" smtClean="0">
                <a:latin typeface="Arial"/>
                <a:cs typeface="Arial"/>
              </a:rPr>
              <a:t>istrict </a:t>
            </a:r>
            <a:r>
              <a:rPr lang="ta-IN" sz="2000" dirty="0">
                <a:latin typeface="Arial"/>
                <a:cs typeface="Arial"/>
              </a:rPr>
              <a:t>of a new restaurant</a:t>
            </a:r>
            <a:endParaRPr lang="en-US" sz="2000" dirty="0">
              <a:latin typeface="Arial"/>
              <a:cs typeface="Arial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Business problem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7178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Parameters that have an impact on the </a:t>
            </a:r>
            <a:r>
              <a:rPr lang="en-US" dirty="0" smtClean="0"/>
              <a:t>decision:</a:t>
            </a:r>
            <a:endParaRPr lang="en-US" dirty="0"/>
          </a:p>
          <a:p>
            <a:pPr lvl="1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list of districts in </a:t>
            </a:r>
            <a:r>
              <a:rPr lang="en-US" sz="2000" dirty="0" smtClean="0">
                <a:latin typeface="Arial"/>
                <a:cs typeface="Arial"/>
              </a:rPr>
              <a:t>Ljubljana</a:t>
            </a:r>
            <a:endParaRPr lang="en-US" sz="2000" dirty="0">
              <a:latin typeface="Arial"/>
              <a:cs typeface="Arial"/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number of the most numerous tourists in </a:t>
            </a:r>
            <a:r>
              <a:rPr lang="en-US" sz="2000" dirty="0" smtClean="0">
                <a:latin typeface="Arial"/>
                <a:cs typeface="Arial"/>
              </a:rPr>
              <a:t>Ljubljana</a:t>
            </a:r>
            <a:endParaRPr lang="en-US" sz="2000" dirty="0">
              <a:latin typeface="Arial"/>
              <a:cs typeface="Arial"/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location of the most important sights in </a:t>
            </a:r>
            <a:r>
              <a:rPr lang="en-US" sz="2000" dirty="0" smtClean="0">
                <a:latin typeface="Arial"/>
                <a:cs typeface="Arial"/>
              </a:rPr>
              <a:t>Ljubljana</a:t>
            </a:r>
            <a:endParaRPr lang="en-US" sz="2000" dirty="0">
              <a:latin typeface="Arial"/>
              <a:cs typeface="Arial"/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number of restaurants which offer dishes from the country as the most numerous tourists are </a:t>
            </a:r>
            <a:r>
              <a:rPr lang="en-US" sz="2000" dirty="0" smtClean="0">
                <a:latin typeface="Arial"/>
                <a:cs typeface="Arial"/>
              </a:rPr>
              <a:t>coming</a:t>
            </a:r>
            <a:endParaRPr lang="en-US" sz="2000" dirty="0">
              <a:latin typeface="Arial"/>
              <a:cs typeface="Arial"/>
            </a:endParaRPr>
          </a:p>
          <a:p>
            <a:pPr lvl="1"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list of chosen type of restaurants situated in the city </a:t>
            </a:r>
            <a:r>
              <a:rPr lang="en-US" sz="2000" dirty="0" smtClean="0">
                <a:latin typeface="Arial"/>
                <a:cs typeface="Arial"/>
              </a:rPr>
              <a:t>district</a:t>
            </a:r>
            <a:endParaRPr lang="en-US" sz="2000" dirty="0">
              <a:latin typeface="Arial"/>
              <a:cs typeface="Arial"/>
            </a:endParaRP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a-IN" dirty="0" smtClean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886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web </a:t>
            </a:r>
            <a:r>
              <a:rPr lang="en-US" sz="2000" dirty="0">
                <a:latin typeface="Arial"/>
                <a:cs typeface="Arial"/>
              </a:rPr>
              <a:t>scraping to get the data of Ljubljana districts</a:t>
            </a:r>
            <a:r>
              <a:rPr lang="en-US" sz="2000" dirty="0">
                <a:latin typeface="Arial"/>
                <a:cs typeface="Arial"/>
              </a:rPr>
              <a:t> </a:t>
            </a:r>
            <a:endParaRPr lang="ta-IN" sz="2000" dirty="0" smtClean="0">
              <a:latin typeface="Arial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2000" dirty="0" err="1">
                <a:latin typeface="Arial"/>
                <a:cs typeface="Arial"/>
              </a:rPr>
              <a:t>Nominatim-OpenStreetMap</a:t>
            </a:r>
            <a:r>
              <a:rPr lang="en-US" sz="2000" dirty="0">
                <a:latin typeface="Arial"/>
                <a:cs typeface="Arial"/>
              </a:rPr>
              <a:t> API helped me to get latitudes and longitudes of the districts</a:t>
            </a:r>
            <a:r>
              <a:rPr lang="en-US" sz="2000" dirty="0">
                <a:latin typeface="Arial"/>
                <a:cs typeface="Arial"/>
              </a:rPr>
              <a:t> </a:t>
            </a:r>
            <a:endParaRPr lang="ta-IN" sz="2000" dirty="0" smtClean="0">
              <a:latin typeface="Arial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2000" dirty="0" err="1">
                <a:latin typeface="Arial"/>
                <a:cs typeface="Arial"/>
              </a:rPr>
              <a:t>Nominatim</a:t>
            </a:r>
            <a:r>
              <a:rPr lang="en-US" sz="2000" dirty="0">
                <a:latin typeface="Arial"/>
                <a:cs typeface="Arial"/>
              </a:rPr>
              <a:t> </a:t>
            </a:r>
            <a:r>
              <a:rPr lang="en-US" sz="2000" dirty="0" err="1">
                <a:latin typeface="Arial"/>
                <a:cs typeface="Arial"/>
              </a:rPr>
              <a:t>geolocator</a:t>
            </a:r>
            <a:r>
              <a:rPr lang="en-US" sz="2000" dirty="0">
                <a:latin typeface="Arial"/>
                <a:cs typeface="Arial"/>
              </a:rPr>
              <a:t> to get Ljubljana coordinates</a:t>
            </a:r>
            <a:r>
              <a:rPr lang="en-US" sz="2000" dirty="0">
                <a:latin typeface="Arial"/>
                <a:cs typeface="Arial"/>
              </a:rPr>
              <a:t> </a:t>
            </a:r>
            <a:endParaRPr lang="ta-IN" sz="2000" dirty="0" smtClean="0">
              <a:latin typeface="Arial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Foursquare API to find all Italian restaurant in </a:t>
            </a:r>
            <a:r>
              <a:rPr lang="en-US" sz="2000" dirty="0" smtClean="0">
                <a:latin typeface="Arial"/>
                <a:cs typeface="Arial"/>
              </a:rPr>
              <a:t>Ljubljana</a:t>
            </a:r>
            <a:endParaRPr lang="ta-IN" sz="2000" dirty="0" smtClean="0">
              <a:latin typeface="Arial"/>
              <a:cs typeface="Arial"/>
            </a:endParaRPr>
          </a:p>
          <a:p>
            <a:pPr>
              <a:buFont typeface="Arial"/>
              <a:buChar char="•"/>
            </a:pPr>
            <a:r>
              <a:rPr lang="en-US" sz="2000" dirty="0">
                <a:latin typeface="Arial"/>
                <a:cs typeface="Arial"/>
              </a:rPr>
              <a:t>K-means clustering algorithm to </a:t>
            </a:r>
            <a:r>
              <a:rPr lang="en-US" sz="2000" dirty="0" smtClean="0">
                <a:latin typeface="Arial"/>
                <a:cs typeface="Arial"/>
              </a:rPr>
              <a:t>find </a:t>
            </a:r>
            <a:r>
              <a:rPr lang="en-US" sz="2000" dirty="0">
                <a:latin typeface="Arial"/>
                <a:cs typeface="Arial"/>
              </a:rPr>
              <a:t>out centroid of </a:t>
            </a:r>
            <a:r>
              <a:rPr lang="en-US" sz="2000" dirty="0" smtClean="0">
                <a:latin typeface="Arial"/>
                <a:cs typeface="Arial"/>
              </a:rPr>
              <a:t>Ljubljana sight</a:t>
            </a:r>
            <a:r>
              <a:rPr lang="ta-IN" sz="2000" dirty="0" smtClean="0">
                <a:latin typeface="Arial"/>
                <a:cs typeface="Arial"/>
              </a:rPr>
              <a:t>s</a:t>
            </a:r>
            <a:r>
              <a:rPr lang="en-US" sz="2000" dirty="0" smtClean="0">
                <a:latin typeface="Arial"/>
                <a:cs typeface="Arial"/>
              </a:rPr>
              <a:t> </a:t>
            </a:r>
            <a:r>
              <a:rPr lang="ta-IN" sz="2000" dirty="0" smtClean="0">
                <a:latin typeface="Arial"/>
                <a:cs typeface="Arial"/>
              </a:rPr>
              <a:t>and  Italian restaurants in district “Center”</a:t>
            </a:r>
          </a:p>
          <a:p>
            <a:pPr>
              <a:buFont typeface="Arial"/>
              <a:buChar char="•"/>
            </a:pPr>
            <a:r>
              <a:rPr lang="ta-IN" sz="2000" dirty="0" smtClean="0">
                <a:latin typeface="Arial"/>
                <a:cs typeface="Arial"/>
              </a:rPr>
              <a:t>Folium library to visualize all findings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a-IN" dirty="0" smtClean="0"/>
              <a:t>Methodology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673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a-IN" dirty="0"/>
              <a:t>T</a:t>
            </a:r>
            <a:r>
              <a:rPr lang="en-US" dirty="0" err="1" smtClean="0"/>
              <a:t>ourists</a:t>
            </a:r>
            <a:r>
              <a:rPr lang="en-US" dirty="0" smtClean="0"/>
              <a:t> </a:t>
            </a:r>
            <a:r>
              <a:rPr lang="en-US" dirty="0"/>
              <a:t>in Ljubljana</a:t>
            </a:r>
            <a:r>
              <a:rPr lang="en-US" dirty="0"/>
              <a:t> 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8887658"/>
              </p:ext>
            </p:extLst>
          </p:nvPr>
        </p:nvGraphicFramePr>
        <p:xfrm>
          <a:off x="1720850" y="3259667"/>
          <a:ext cx="5626100" cy="187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Document" r:id="rId3" imgW="5626100" imgH="1879600" progId="Word.Document.12">
                  <p:link updateAutomatic="1"/>
                </p:oleObj>
              </mc:Choice>
              <mc:Fallback>
                <p:oleObj name="Document" r:id="rId3" imgW="5626100" imgH="1879600" progId="Word.Documen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20850" y="3259667"/>
                        <a:ext cx="5626100" cy="187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85800" y="2705100"/>
            <a:ext cx="759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a-IN" dirty="0" smtClean="0">
                <a:latin typeface="Arial"/>
                <a:cs typeface="Arial"/>
              </a:rPr>
              <a:t>Tourist arrivals &amp; overnights - TOP 8 countries (2008-2017)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4800" y="5473700"/>
            <a:ext cx="854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a-IN" dirty="0" smtClean="0"/>
              <a:t>Italians are the most numerous tourists in Ljubljana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597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9090" y="209176"/>
            <a:ext cx="6300322" cy="5845136"/>
          </a:xfrm>
        </p:spPr>
        <p:txBody>
          <a:bodyPr/>
          <a:lstStyle/>
          <a:p>
            <a:endParaRPr lang="ta-IN" dirty="0" smtClean="0"/>
          </a:p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600" y="1904992"/>
            <a:ext cx="4978400" cy="4737114"/>
          </a:xfrm>
          <a:prstGeom prst="rect">
            <a:avLst/>
          </a:prstGeom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8455"/>
              </p:ext>
            </p:extLst>
          </p:nvPr>
        </p:nvGraphicFramePr>
        <p:xfrm>
          <a:off x="313390" y="1904992"/>
          <a:ext cx="2946400" cy="47371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600"/>
                <a:gridCol w="893200"/>
                <a:gridCol w="1113600"/>
              </a:tblGrid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Districts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Latitude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Longitude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Bežigrad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46,071523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14,509137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Center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46,049815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14,506782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Črnuče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46,105006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14,532862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Dravlje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46,08114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14,475201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Golovec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46,034705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14,535686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Jarše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46,080596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14,5456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Moste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46,057282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14,536756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Polje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46,056122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14,580008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Posavje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46,089738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14,508915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Rožnik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46,05999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14,46779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Rudnik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46,025988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14,533932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Sostro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46,035488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14,607094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Šentvid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46,096834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14,466245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Šiška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46,071956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14,484203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Šmarna gora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46,119496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14,4611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Trnovo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46,041719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14,503884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Vič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46,039693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14,486204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</p:spPr>
        <p:txBody>
          <a:bodyPr/>
          <a:lstStyle/>
          <a:p>
            <a:r>
              <a:rPr lang="ta-IN" dirty="0" smtClean="0"/>
              <a:t>Districts in Ljubljana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510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9090" y="209176"/>
            <a:ext cx="6300322" cy="5845136"/>
          </a:xfrm>
        </p:spPr>
        <p:txBody>
          <a:bodyPr/>
          <a:lstStyle/>
          <a:p>
            <a:endParaRPr lang="ta-IN" dirty="0" smtClean="0"/>
          </a:p>
          <a:p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9399985"/>
              </p:ext>
            </p:extLst>
          </p:nvPr>
        </p:nvGraphicFramePr>
        <p:xfrm>
          <a:off x="313390" y="1765300"/>
          <a:ext cx="3915710" cy="50503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1010"/>
                <a:gridCol w="2044700"/>
              </a:tblGrid>
              <a:tr h="99052">
                <a:tc>
                  <a:txBody>
                    <a:bodyPr/>
                    <a:lstStyle/>
                    <a:p>
                      <a:pPr algn="l" fontAlgn="ctr"/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Ljubljana Castle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National Museum of Contemporary History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Triple Bridge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Congress Square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Tivoli City park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The Skyscraper (Neboticnik)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Dragon Bridge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Botanic Garden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Presern monument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Brewery Museum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Robba Fountain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Tivoli Castle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Krizanke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Vodnik Square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Metelkova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Slovenian Railway Museum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Ljubljana Central Market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Slovenian Ethnographic Museum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National and University Library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The House of experiments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Town Hall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Museum of Illusions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Plecnik House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Muro Romano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Zoo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Monument The Fish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Cathedral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Bus Station &amp; Railway Station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Franciscan Church of the Annunciation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Slovene Geographical Museum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National Gallery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Tobacco Museum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nl-NL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National Museum of Slovenia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Castle hill and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Plecnik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Sance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/>
                      </a:endParaRP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</p:spPr>
        <p:txBody>
          <a:bodyPr/>
          <a:lstStyle/>
          <a:p>
            <a:r>
              <a:rPr lang="ta-IN" dirty="0" smtClean="0"/>
              <a:t>Sights inLjubljana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300" y="3693380"/>
            <a:ext cx="4572000" cy="3122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89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9090" y="209176"/>
            <a:ext cx="6300322" cy="5845136"/>
          </a:xfrm>
        </p:spPr>
        <p:txBody>
          <a:bodyPr/>
          <a:lstStyle/>
          <a:p>
            <a:endParaRPr lang="ta-IN" dirty="0" smtClean="0"/>
          </a:p>
          <a:p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1071565"/>
              </p:ext>
            </p:extLst>
          </p:nvPr>
        </p:nvGraphicFramePr>
        <p:xfrm>
          <a:off x="313390" y="1904992"/>
          <a:ext cx="2760010" cy="40628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710"/>
                <a:gridCol w="1257300"/>
              </a:tblGrid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District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Italian restaurants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Bežigrad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6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Center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32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Dravlje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Golovec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Jarše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Moste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Polje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Posavje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4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Rudnik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2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Trnovo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Vič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5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Črnuče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3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Šiška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2</a:t>
                      </a:r>
                    </a:p>
                  </a:txBody>
                  <a:tcPr marL="12700" marR="12700" marT="12700" marB="0" anchor="ctr"/>
                </a:tc>
              </a:tr>
              <a:tr h="2631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Šmarna gora</a:t>
                      </a: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Helvetica Neue"/>
                        </a:rPr>
                        <a:t>1</a:t>
                      </a:r>
                    </a:p>
                  </a:txBody>
                  <a:tcPr marL="12700" marR="12700" marT="12700" marB="0" anchor="ctr"/>
                </a:tc>
              </a:tr>
            </a:tbl>
          </a:graphicData>
        </a:graphic>
      </p:graphicFrame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</p:spPr>
        <p:txBody>
          <a:bodyPr>
            <a:normAutofit fontScale="90000"/>
          </a:bodyPr>
          <a:lstStyle/>
          <a:p>
            <a:r>
              <a:rPr lang="ta-IN" dirty="0" smtClean="0"/>
              <a:t>Italian restaurants in district “Center”</a:t>
            </a:r>
            <a:endParaRPr lang="en-US" dirty="0"/>
          </a:p>
        </p:txBody>
      </p:sp>
      <p:pic>
        <p:nvPicPr>
          <p:cNvPr id="3" name="Picture 2" descr="Italian-restaurants_center-LJ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131" y="2678573"/>
            <a:ext cx="5482167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562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1591056"/>
            <a:ext cx="7408333" cy="86783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ta-IN" sz="2000" b="1" dirty="0" smtClean="0">
                <a:latin typeface="Arial"/>
                <a:cs typeface="Arial"/>
              </a:rPr>
              <a:t>Centroids of Ljubljana sights and Italian restaurants in district “Center”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a-IN" dirty="0" smtClean="0"/>
              <a:t>Results</a:t>
            </a:r>
            <a:endParaRPr lang="en-US" dirty="0"/>
          </a:p>
        </p:txBody>
      </p:sp>
      <p:pic>
        <p:nvPicPr>
          <p:cNvPr id="4" name="Picture 3" descr="Slika zaslona 2019-04-08 u 00.43.5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2381697"/>
            <a:ext cx="6477000" cy="437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79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178</TotalTime>
  <Words>401</Words>
  <Application>Microsoft Macintosh PowerPoint</Application>
  <PresentationFormat>On-screen Show (4:3)</PresentationFormat>
  <Paragraphs>154</Paragraphs>
  <Slides>10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Links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Waveform</vt:lpstr>
      <vt:lpstr>\\localhost\Users\nenadbulic\Documents\Macintosh HD:Users:nenadbulic:Documents:Opening an italian restaurant.docx!OLE_LINK1</vt:lpstr>
      <vt:lpstr>Opening an Italian restaurant</vt:lpstr>
      <vt:lpstr>Business problem </vt:lpstr>
      <vt:lpstr>Data</vt:lpstr>
      <vt:lpstr>Methodology</vt:lpstr>
      <vt:lpstr>Tourists in Ljubljana </vt:lpstr>
      <vt:lpstr>Districts in Ljubljana</vt:lpstr>
      <vt:lpstr>Sights inLjubljana</vt:lpstr>
      <vt:lpstr>Italian restaurants in district “Center”</vt:lpstr>
      <vt:lpstr>Results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Opening an Italian restaurant</dc:title>
  <dc:creator>n b</dc:creator>
  <cp:lastModifiedBy>n b</cp:lastModifiedBy>
  <cp:revision>14</cp:revision>
  <dcterms:created xsi:type="dcterms:W3CDTF">2019-04-07T23:39:14Z</dcterms:created>
  <dcterms:modified xsi:type="dcterms:W3CDTF">2019-04-08T19:51:12Z</dcterms:modified>
</cp:coreProperties>
</file>

<file path=docProps/thumbnail.jpeg>
</file>